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1" r:id="rId2"/>
    <p:sldId id="258" r:id="rId3"/>
    <p:sldId id="260" r:id="rId4"/>
    <p:sldId id="262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0FCB"/>
    <a:srgbClr val="290B99"/>
    <a:srgbClr val="1F0872"/>
    <a:srgbClr val="3D2678"/>
    <a:srgbClr val="412880"/>
    <a:srgbClr val="130547"/>
    <a:srgbClr val="170656"/>
    <a:srgbClr val="4C2F95"/>
    <a:srgbClr val="06021C"/>
    <a:srgbClr val="1307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8153" autoAdjust="0"/>
  </p:normalViewPr>
  <p:slideViewPr>
    <p:cSldViewPr snapToGrid="0">
      <p:cViewPr varScale="1">
        <p:scale>
          <a:sx n="99" d="100"/>
          <a:sy n="99" d="100"/>
        </p:scale>
        <p:origin x="25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532099-347A-4517-9B85-6F6035C00F5D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900B41-87ED-4C42-9FB7-DC8F16D9FF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9739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aseline="0" dirty="0" smtClean="0"/>
              <a:t>Part 1.</a:t>
            </a:r>
          </a:p>
          <a:p>
            <a:r>
              <a:rPr lang="en-US" altLang="zh-TW" baseline="0" dirty="0" smtClean="0"/>
              <a:t>Fig1,</a:t>
            </a:r>
            <a:r>
              <a:rPr lang="zh-TW" altLang="en-US" baseline="0" dirty="0" smtClean="0"/>
              <a:t>後車箱還有空間 </a:t>
            </a:r>
            <a:r>
              <a:rPr lang="en-US" altLang="zh-TW" baseline="0" dirty="0" smtClean="0"/>
              <a:t>Fig2,</a:t>
            </a:r>
            <a:r>
              <a:rPr lang="zh-TW" altLang="en-US" baseline="0" dirty="0" smtClean="0"/>
              <a:t>油資不划算</a:t>
            </a:r>
            <a:r>
              <a:rPr lang="en-US" altLang="zh-TW" baseline="0" dirty="0" smtClean="0"/>
              <a:t>(</a:t>
            </a:r>
            <a:r>
              <a:rPr lang="zh-TW" altLang="en-US" baseline="0" dirty="0" smtClean="0"/>
              <a:t>放一張</a:t>
            </a:r>
            <a:r>
              <a:rPr lang="en-US" altLang="zh-TW" baseline="0" dirty="0" smtClean="0"/>
              <a:t>confuse</a:t>
            </a:r>
            <a:r>
              <a:rPr lang="zh-TW" altLang="en-US" baseline="0" dirty="0" smtClean="0"/>
              <a:t>的圖</a:t>
            </a:r>
            <a:r>
              <a:rPr lang="en-US" altLang="zh-TW" baseline="0" dirty="0" smtClean="0"/>
              <a:t>)</a:t>
            </a:r>
          </a:p>
          <a:p>
            <a:r>
              <a:rPr lang="en-US" altLang="zh-TW" dirty="0" smtClean="0"/>
              <a:t>Part 2.</a:t>
            </a:r>
          </a:p>
          <a:p>
            <a:r>
              <a:rPr lang="zh-TW" altLang="en-US" dirty="0" smtClean="0"/>
              <a:t>點選手機</a:t>
            </a:r>
            <a:endParaRPr lang="en-US" altLang="zh-TW" dirty="0" smtClean="0"/>
          </a:p>
          <a:p>
            <a:r>
              <a:rPr lang="en-US" altLang="zh-TW" dirty="0" smtClean="0"/>
              <a:t>Part 3.</a:t>
            </a:r>
          </a:p>
          <a:p>
            <a:r>
              <a:rPr lang="zh-TW" altLang="en-US" dirty="0" smtClean="0"/>
              <a:t>皆大歡喜</a:t>
            </a:r>
            <a:r>
              <a:rPr lang="en-US" altLang="zh-TW" dirty="0" smtClean="0"/>
              <a:t>(</a:t>
            </a:r>
            <a:r>
              <a:rPr lang="zh-TW" altLang="en-US" dirty="0" smtClean="0"/>
              <a:t>放握手與滿足的圖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900B41-87ED-4C42-9FB7-DC8F16D9FF1A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3946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900B41-87ED-4C42-9FB7-DC8F16D9FF1A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6369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9212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063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3321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9403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026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3567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7753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7674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9232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8888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531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13922-862C-4A99-A682-1F3CD8AF86C1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7B29C-AA92-4B92-BE0D-66E7DC7F01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3280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microsoft.com/office/2007/relationships/hdphoto" Target="../media/hdphoto2.wdp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10" Type="http://schemas.openxmlformats.org/officeDocument/2006/relationships/image" Target="../media/image14.png"/><Relationship Id="rId4" Type="http://schemas.microsoft.com/office/2007/relationships/hdphoto" Target="../media/hdphoto2.wdp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hdphoto" Target="../media/hdphoto3.wdp"/><Relationship Id="rId7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" y="-634039"/>
            <a:ext cx="12190386" cy="8126076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0" y="1406713"/>
            <a:ext cx="1219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0" dirty="0" err="1" smtClean="0">
                <a:solidFill>
                  <a:schemeClr val="bg1">
                    <a:alpha val="90000"/>
                  </a:schemeClr>
                </a:solidFill>
                <a:latin typeface="Eras Demi ITC" panose="020B0805030504020804" pitchFamily="34" charset="0"/>
              </a:rPr>
              <a:t>carryME</a:t>
            </a:r>
            <a:endParaRPr lang="zh-TW" altLang="en-US" sz="20000" dirty="0">
              <a:solidFill>
                <a:schemeClr val="bg1">
                  <a:alpha val="90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226433" y="4344467"/>
            <a:ext cx="11040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 smtClean="0">
                <a:solidFill>
                  <a:schemeClr val="bg1">
                    <a:alpha val="90000"/>
                  </a:schemeClr>
                </a:solidFill>
                <a:latin typeface="Eras Light ITC" panose="020B0402030504020804" pitchFamily="34" charset="0"/>
              </a:rPr>
              <a:t>EVERYONE’S PRIVATE DELIVERY</a:t>
            </a:r>
            <a:r>
              <a:rPr lang="zh-TW" altLang="en-US" sz="5400" dirty="0" smtClean="0">
                <a:solidFill>
                  <a:schemeClr val="bg1">
                    <a:alpha val="90000"/>
                  </a:schemeClr>
                </a:solidFill>
                <a:latin typeface="Eras Light ITC" panose="020B0402030504020804" pitchFamily="34" charset="0"/>
              </a:rPr>
              <a:t>™</a:t>
            </a:r>
            <a:endParaRPr lang="en-US" altLang="zh-TW" sz="5400" dirty="0" smtClean="0">
              <a:solidFill>
                <a:schemeClr val="bg1">
                  <a:alpha val="90000"/>
                </a:schemeClr>
              </a:solidFill>
              <a:latin typeface="Eras Light ITC" panose="020B0402030504020804" pitchFamily="34" charset="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283318" y="5134934"/>
            <a:ext cx="9625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chemeClr val="bg1">
                    <a:alpha val="80000"/>
                  </a:schemeClr>
                </a:solidFill>
                <a:latin typeface="Eras Medium ITC" panose="020B0602030504020804" pitchFamily="34" charset="0"/>
              </a:rPr>
              <a:t>M10502133</a:t>
            </a:r>
            <a:r>
              <a:rPr lang="zh-TW" altLang="en-US" dirty="0" smtClean="0">
                <a:solidFill>
                  <a:schemeClr val="bg1">
                    <a:alpha val="80000"/>
                  </a:schemeClr>
                </a:solidFill>
                <a:latin typeface="Eras Medium ITC" panose="020B0602030504020804" pitchFamily="34" charset="0"/>
              </a:rPr>
              <a:t>  </a:t>
            </a:r>
            <a:r>
              <a:rPr lang="zh-TW" altLang="en-US" dirty="0" smtClean="0">
                <a:solidFill>
                  <a:schemeClr val="bg1">
                    <a:alpha val="8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王翊帆</a:t>
            </a:r>
            <a:r>
              <a:rPr lang="zh-TW" altLang="en-US" dirty="0">
                <a:solidFill>
                  <a:schemeClr val="bg1">
                    <a:alpha val="8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zh-TW" altLang="en-US" dirty="0" smtClean="0">
                <a:solidFill>
                  <a:schemeClr val="bg1">
                    <a:alpha val="8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dirty="0" smtClean="0">
                <a:solidFill>
                  <a:schemeClr val="bg1">
                    <a:alpha val="80000"/>
                  </a:schemeClr>
                </a:solidFill>
                <a:latin typeface="Eras Medium ITC" panose="020B0602030504020804" pitchFamily="34" charset="0"/>
              </a:rPr>
              <a:t>M10502116 </a:t>
            </a:r>
            <a:r>
              <a:rPr lang="zh-TW" altLang="en-US" dirty="0" smtClean="0">
                <a:solidFill>
                  <a:schemeClr val="bg1">
                    <a:alpha val="80000"/>
                  </a:schemeClr>
                </a:solidFill>
                <a:latin typeface="Eras Medium ITC" panose="020B0602030504020804" pitchFamily="34" charset="0"/>
              </a:rPr>
              <a:t> </a:t>
            </a:r>
            <a:r>
              <a:rPr lang="zh-TW" altLang="en-US" dirty="0" smtClean="0">
                <a:solidFill>
                  <a:schemeClr val="bg1">
                    <a:alpha val="8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蔡佾勳</a:t>
            </a:r>
            <a:r>
              <a:rPr lang="zh-TW" altLang="en-US" dirty="0">
                <a:solidFill>
                  <a:schemeClr val="bg1">
                    <a:alpha val="8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zh-TW" altLang="en-US" dirty="0" smtClean="0">
                <a:solidFill>
                  <a:schemeClr val="bg1">
                    <a:alpha val="8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dirty="0" smtClean="0">
                <a:solidFill>
                  <a:schemeClr val="bg1">
                    <a:alpha val="80000"/>
                  </a:schemeClr>
                </a:solidFill>
                <a:latin typeface="Eras Medium ITC" panose="020B0602030504020804" pitchFamily="34" charset="0"/>
              </a:rPr>
              <a:t>M10502103</a:t>
            </a:r>
            <a:r>
              <a:rPr lang="zh-TW" altLang="en-US" dirty="0" smtClean="0">
                <a:solidFill>
                  <a:schemeClr val="bg1">
                    <a:alpha val="80000"/>
                  </a:schemeClr>
                </a:solidFill>
                <a:latin typeface="Eras Medium ITC" panose="020B0602030504020804" pitchFamily="34" charset="0"/>
              </a:rPr>
              <a:t>  </a:t>
            </a:r>
            <a:r>
              <a:rPr lang="zh-TW" altLang="en-US" dirty="0" smtClean="0">
                <a:solidFill>
                  <a:schemeClr val="bg1">
                    <a:alpha val="8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謝禾彥</a:t>
            </a:r>
            <a:r>
              <a:rPr lang="zh-TW" altLang="en-US" dirty="0">
                <a:solidFill>
                  <a:schemeClr val="bg1">
                    <a:alpha val="8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zh-TW" altLang="en-US" dirty="0" smtClean="0">
                <a:solidFill>
                  <a:schemeClr val="bg1">
                    <a:alpha val="8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dirty="0" smtClean="0">
                <a:solidFill>
                  <a:schemeClr val="bg1">
                    <a:alpha val="80000"/>
                  </a:schemeClr>
                </a:solidFill>
                <a:latin typeface="Eras Medium ITC" panose="020B0602030504020804" pitchFamily="34" charset="0"/>
              </a:rPr>
              <a:t>M10502143</a:t>
            </a:r>
            <a:r>
              <a:rPr lang="zh-TW" altLang="en-US" dirty="0" smtClean="0">
                <a:solidFill>
                  <a:schemeClr val="bg1">
                    <a:alpha val="80000"/>
                  </a:schemeClr>
                </a:solidFill>
                <a:latin typeface="Eras Medium ITC" panose="020B0602030504020804" pitchFamily="34" charset="0"/>
              </a:rPr>
              <a:t>  </a:t>
            </a:r>
            <a:r>
              <a:rPr lang="zh-TW" altLang="en-US" dirty="0" smtClean="0">
                <a:solidFill>
                  <a:schemeClr val="bg1">
                    <a:alpha val="8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陳柏</a:t>
            </a:r>
            <a:r>
              <a:rPr lang="zh-TW" altLang="en-US" dirty="0">
                <a:solidFill>
                  <a:schemeClr val="bg1">
                    <a:alpha val="8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翰</a:t>
            </a:r>
          </a:p>
        </p:txBody>
      </p:sp>
    </p:spTree>
    <p:extLst>
      <p:ext uri="{BB962C8B-B14F-4D97-AF65-F5344CB8AC3E}">
        <p14:creationId xmlns:p14="http://schemas.microsoft.com/office/powerpoint/2010/main" val="1627860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0000"/>
                    </a14:imgEffect>
                    <a14:imgEffect>
                      <a14:brightnessContrast bright="-50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339" b="6197"/>
          <a:stretch/>
        </p:blipFill>
        <p:spPr>
          <a:xfrm>
            <a:off x="0" y="0"/>
            <a:ext cx="12195888" cy="6867331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270588" y="438537"/>
            <a:ext cx="1757212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TW" sz="3600" dirty="0" smtClean="0">
                <a:solidFill>
                  <a:schemeClr val="bg1">
                    <a:alpha val="7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What is</a:t>
            </a:r>
            <a:endParaRPr lang="zh-TW" altLang="en-US" sz="3600" dirty="0">
              <a:solidFill>
                <a:schemeClr val="bg1">
                  <a:alpha val="70000"/>
                </a:schemeClr>
              </a:solidFill>
              <a:latin typeface="Adobe Gothic Std B" panose="020B0800000000000000" pitchFamily="34" charset="-128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698170" y="0"/>
            <a:ext cx="4469363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7200" dirty="0" err="1" smtClean="0">
                <a:solidFill>
                  <a:srgbClr val="0070C0">
                    <a:alpha val="90000"/>
                  </a:srgbClr>
                </a:solidFill>
                <a:latin typeface="Eras Demi ITC" panose="020B0805030504020804" pitchFamily="34" charset="0"/>
              </a:rPr>
              <a:t>carry</a:t>
            </a:r>
            <a:r>
              <a:rPr lang="en-US" altLang="zh-TW" sz="7200" dirty="0" err="1" smtClean="0">
                <a:solidFill>
                  <a:srgbClr val="00B0F0">
                    <a:alpha val="90000"/>
                  </a:srgbClr>
                </a:solidFill>
                <a:latin typeface="Eras Demi ITC" panose="020B0805030504020804" pitchFamily="34" charset="0"/>
              </a:rPr>
              <a:t>ME</a:t>
            </a:r>
            <a:endParaRPr lang="zh-TW" altLang="en-US" sz="7200" dirty="0">
              <a:solidFill>
                <a:srgbClr val="00B0F0">
                  <a:alpha val="90000"/>
                </a:srgbClr>
              </a:solidFill>
              <a:latin typeface="Eras Demi ITC" panose="020B0805030504020804" pitchFamily="34" charset="0"/>
            </a:endParaRPr>
          </a:p>
        </p:txBody>
      </p:sp>
      <p:grpSp>
        <p:nvGrpSpPr>
          <p:cNvPr id="13" name="群組 12"/>
          <p:cNvGrpSpPr/>
          <p:nvPr/>
        </p:nvGrpSpPr>
        <p:grpSpPr>
          <a:xfrm>
            <a:off x="912256" y="1428381"/>
            <a:ext cx="2205872" cy="1474291"/>
            <a:chOff x="1064353" y="2977910"/>
            <a:chExt cx="2205872" cy="1474291"/>
          </a:xfrm>
        </p:grpSpPr>
        <p:sp>
          <p:nvSpPr>
            <p:cNvPr id="8" name="矩形 7"/>
            <p:cNvSpPr/>
            <p:nvPr/>
          </p:nvSpPr>
          <p:spPr>
            <a:xfrm>
              <a:off x="1064353" y="3132449"/>
              <a:ext cx="2205872" cy="1319752"/>
            </a:xfrm>
            <a:prstGeom prst="rect">
              <a:avLst/>
            </a:prstGeom>
            <a:blipFill dpi="0" rotWithShape="1">
              <a:blip r:embed="rId5">
                <a:alphaModFix amt="8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243011" y="2977910"/>
              <a:ext cx="540000" cy="540000"/>
            </a:xfrm>
            <a:prstGeom prst="rect">
              <a:avLst/>
            </a:prstGeom>
            <a:blipFill dpi="0" rotWithShape="1">
              <a:blip r:embed="rId6">
                <a:alphaModFix amt="8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6" name="文字方塊 15"/>
          <p:cNvSpPr txBox="1"/>
          <p:nvPr/>
        </p:nvSpPr>
        <p:spPr>
          <a:xfrm>
            <a:off x="1345778" y="2799741"/>
            <a:ext cx="13388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400" dirty="0" smtClean="0">
                <a:solidFill>
                  <a:schemeClr val="bg1">
                    <a:alpha val="7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司機</a:t>
            </a:r>
            <a:endParaRPr lang="en-US" altLang="zh-TW" sz="2400" dirty="0" smtClean="0">
              <a:solidFill>
                <a:schemeClr val="bg1">
                  <a:alpha val="70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油費貴鬆鬆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車廂空蕩蕩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577641" y="5259762"/>
            <a:ext cx="2954655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400" dirty="0" smtClean="0">
                <a:solidFill>
                  <a:schemeClr val="bg1">
                    <a:alpha val="7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寄</a:t>
            </a:r>
            <a:r>
              <a:rPr lang="en-US" altLang="zh-TW" sz="2400" dirty="0" smtClean="0">
                <a:solidFill>
                  <a:schemeClr val="bg1">
                    <a:alpha val="7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/</a:t>
            </a:r>
            <a:r>
              <a:rPr lang="zh-TW" altLang="en-US" sz="2400" dirty="0" smtClean="0">
                <a:solidFill>
                  <a:schemeClr val="bg1">
                    <a:alpha val="7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收件人</a:t>
            </a:r>
            <a:endParaRPr lang="en-US" altLang="zh-TW" sz="2400" dirty="0" smtClean="0">
              <a:solidFill>
                <a:schemeClr val="bg1">
                  <a:alpha val="70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不能即時收送貨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貨品須經層層關卡才能送達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貨物因價格有優先順序之分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12256" y="3826945"/>
            <a:ext cx="2285426" cy="1328943"/>
          </a:xfrm>
          <a:prstGeom prst="rect">
            <a:avLst/>
          </a:prstGeom>
          <a:blipFill>
            <a:blip r:embed="rId7">
              <a:alphaModFix amt="8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" name="群組 6"/>
          <p:cNvGrpSpPr/>
          <p:nvPr/>
        </p:nvGrpSpPr>
        <p:grpSpPr>
          <a:xfrm>
            <a:off x="5348570" y="3199629"/>
            <a:ext cx="1698366" cy="1595485"/>
            <a:chOff x="8822783" y="2288356"/>
            <a:chExt cx="1698366" cy="1595485"/>
          </a:xfrm>
        </p:grpSpPr>
        <p:sp>
          <p:nvSpPr>
            <p:cNvPr id="10" name="矩形 9"/>
            <p:cNvSpPr/>
            <p:nvPr/>
          </p:nvSpPr>
          <p:spPr>
            <a:xfrm>
              <a:off x="8899034" y="2288356"/>
              <a:ext cx="1545865" cy="1595485"/>
            </a:xfrm>
            <a:prstGeom prst="rect">
              <a:avLst/>
            </a:prstGeom>
            <a:blipFill dpi="0" rotWithShape="1">
              <a:blip r:embed="rId8">
                <a:alphaModFix amt="8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文字方塊 21"/>
            <p:cNvSpPr txBox="1"/>
            <p:nvPr/>
          </p:nvSpPr>
          <p:spPr>
            <a:xfrm>
              <a:off x="8822783" y="2839877"/>
              <a:ext cx="1698366" cy="49244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2600" dirty="0" err="1" smtClean="0">
                  <a:solidFill>
                    <a:srgbClr val="0070C0">
                      <a:alpha val="90000"/>
                    </a:srgbClr>
                  </a:solidFill>
                  <a:latin typeface="Eras Demi ITC" panose="020B0805030504020804" pitchFamily="34" charset="0"/>
                </a:rPr>
                <a:t>carry</a:t>
              </a:r>
              <a:r>
                <a:rPr lang="en-US" altLang="zh-TW" sz="2600" dirty="0" err="1" smtClean="0">
                  <a:solidFill>
                    <a:srgbClr val="00B0F0">
                      <a:alpha val="90000"/>
                    </a:srgbClr>
                  </a:solidFill>
                  <a:latin typeface="Eras Demi ITC" panose="020B0805030504020804" pitchFamily="34" charset="0"/>
                </a:rPr>
                <a:t>ME</a:t>
              </a:r>
              <a:endParaRPr lang="zh-TW" altLang="en-US" sz="2600" dirty="0">
                <a:solidFill>
                  <a:srgbClr val="00B0F0">
                    <a:alpha val="90000"/>
                  </a:srgbClr>
                </a:solidFill>
                <a:latin typeface="Eras Demi ITC" panose="020B0805030504020804" pitchFamily="34" charset="0"/>
              </a:endParaRPr>
            </a:p>
          </p:txBody>
        </p:sp>
      </p:grpSp>
      <p:sp>
        <p:nvSpPr>
          <p:cNvPr id="23" name="文字方塊 22"/>
          <p:cNvSpPr txBox="1"/>
          <p:nvPr/>
        </p:nvSpPr>
        <p:spPr>
          <a:xfrm>
            <a:off x="9073058" y="4429734"/>
            <a:ext cx="20313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充分利用車廂空間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減少人力需</a:t>
            </a:r>
            <a:r>
              <a:rPr lang="zh-TW" altLang="en-US" dirty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求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精</a:t>
            </a:r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準預測需求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精</a:t>
            </a:r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準送達時間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賺一份外快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分攤油</a:t>
            </a:r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資</a:t>
            </a:r>
            <a:endParaRPr lang="en-US" altLang="zh-TW" dirty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向右箭號 10"/>
          <p:cNvSpPr/>
          <p:nvPr/>
        </p:nvSpPr>
        <p:spPr>
          <a:xfrm>
            <a:off x="3917566" y="3647675"/>
            <a:ext cx="915913" cy="492443"/>
          </a:xfrm>
          <a:prstGeom prst="rightArrow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24"/>
          <p:cNvSpPr/>
          <p:nvPr/>
        </p:nvSpPr>
        <p:spPr>
          <a:xfrm>
            <a:off x="9425042" y="3278208"/>
            <a:ext cx="900000" cy="972000"/>
          </a:xfrm>
          <a:prstGeom prst="rect">
            <a:avLst/>
          </a:prstGeom>
          <a:blipFill>
            <a:blip r:embed="rId9">
              <a:alphaModFix amt="8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/>
          <p:cNvSpPr/>
          <p:nvPr/>
        </p:nvSpPr>
        <p:spPr>
          <a:xfrm>
            <a:off x="10380147" y="2388285"/>
            <a:ext cx="1080000" cy="1080000"/>
          </a:xfrm>
          <a:prstGeom prst="rect">
            <a:avLst/>
          </a:prstGeom>
          <a:blipFill>
            <a:blip r:embed="rId10">
              <a:alphaModFix amt="8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/>
          <p:cNvSpPr/>
          <p:nvPr/>
        </p:nvSpPr>
        <p:spPr>
          <a:xfrm>
            <a:off x="8858469" y="1876161"/>
            <a:ext cx="1152000" cy="1152000"/>
          </a:xfrm>
          <a:prstGeom prst="rect">
            <a:avLst/>
          </a:prstGeom>
          <a:blipFill>
            <a:blip r:embed="rId11">
              <a:alphaModFix amt="8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向右箭號 27"/>
          <p:cNvSpPr/>
          <p:nvPr/>
        </p:nvSpPr>
        <p:spPr>
          <a:xfrm>
            <a:off x="7562027" y="3647341"/>
            <a:ext cx="915913" cy="492443"/>
          </a:xfrm>
          <a:prstGeom prst="rightArrow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7573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圖片 48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0000"/>
                    </a14:imgEffect>
                    <a14:imgEffect>
                      <a14:brightnessContrast bright="-50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339" b="6197"/>
          <a:stretch/>
        </p:blipFill>
        <p:spPr>
          <a:xfrm>
            <a:off x="0" y="0"/>
            <a:ext cx="12195888" cy="6867331"/>
          </a:xfrm>
          <a:prstGeom prst="rect">
            <a:avLst/>
          </a:prstGeom>
        </p:spPr>
      </p:pic>
      <p:sp>
        <p:nvSpPr>
          <p:cNvPr id="44" name="矩形 43"/>
          <p:cNvSpPr/>
          <p:nvPr/>
        </p:nvSpPr>
        <p:spPr>
          <a:xfrm>
            <a:off x="0" y="1107427"/>
            <a:ext cx="4068000" cy="2880000"/>
          </a:xfrm>
          <a:prstGeom prst="rect">
            <a:avLst/>
          </a:prstGeom>
          <a:solidFill>
            <a:srgbClr val="13054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0" y="3987427"/>
            <a:ext cx="4068000" cy="2880000"/>
          </a:xfrm>
          <a:prstGeom prst="rect">
            <a:avLst/>
          </a:prstGeom>
          <a:solidFill>
            <a:srgbClr val="1F087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矩形 44"/>
          <p:cNvSpPr/>
          <p:nvPr/>
        </p:nvSpPr>
        <p:spPr>
          <a:xfrm>
            <a:off x="4073371" y="1099469"/>
            <a:ext cx="4068000" cy="2880000"/>
          </a:xfrm>
          <a:prstGeom prst="rect">
            <a:avLst/>
          </a:prstGeom>
          <a:solidFill>
            <a:srgbClr val="1F087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130759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4073371" y="3979469"/>
            <a:ext cx="4068000" cy="2880000"/>
          </a:xfrm>
          <a:prstGeom prst="rect">
            <a:avLst/>
          </a:prstGeom>
          <a:solidFill>
            <a:srgbClr val="290B9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矩形 46"/>
          <p:cNvSpPr/>
          <p:nvPr/>
        </p:nvSpPr>
        <p:spPr>
          <a:xfrm>
            <a:off x="8146742" y="1099469"/>
            <a:ext cx="4068000" cy="2880000"/>
          </a:xfrm>
          <a:prstGeom prst="rect">
            <a:avLst/>
          </a:prstGeom>
          <a:solidFill>
            <a:srgbClr val="290B9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130759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8146742" y="3979469"/>
            <a:ext cx="4068000" cy="2880000"/>
          </a:xfrm>
          <a:prstGeom prst="rect">
            <a:avLst/>
          </a:prstGeom>
          <a:solidFill>
            <a:srgbClr val="370FCB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270588" y="306559"/>
            <a:ext cx="1757212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TW" sz="3600" dirty="0" smtClean="0">
                <a:solidFill>
                  <a:schemeClr val="bg1">
                    <a:alpha val="7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What is</a:t>
            </a:r>
            <a:endParaRPr lang="zh-TW" altLang="en-US" sz="3600" dirty="0">
              <a:solidFill>
                <a:schemeClr val="bg1">
                  <a:alpha val="70000"/>
                </a:schemeClr>
              </a:solidFill>
              <a:latin typeface="Adobe Gothic Std B" panose="020B0800000000000000" pitchFamily="34" charset="-128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698170" y="-131978"/>
            <a:ext cx="4469363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7200" dirty="0" err="1" smtClean="0">
                <a:solidFill>
                  <a:srgbClr val="0070C0">
                    <a:alpha val="90000"/>
                  </a:srgbClr>
                </a:solidFill>
                <a:latin typeface="Eras Demi ITC" panose="020B0805030504020804" pitchFamily="34" charset="0"/>
              </a:rPr>
              <a:t>carry</a:t>
            </a:r>
            <a:r>
              <a:rPr lang="en-US" altLang="zh-TW" sz="7200" dirty="0" err="1" smtClean="0">
                <a:solidFill>
                  <a:srgbClr val="00B0F0">
                    <a:alpha val="90000"/>
                  </a:srgbClr>
                </a:solidFill>
                <a:latin typeface="Eras Demi ITC" panose="020B0805030504020804" pitchFamily="34" charset="0"/>
              </a:rPr>
              <a:t>ME</a:t>
            </a:r>
            <a:endParaRPr lang="zh-TW" altLang="en-US" sz="7200" dirty="0">
              <a:solidFill>
                <a:srgbClr val="00B0F0">
                  <a:alpha val="90000"/>
                </a:srgbClr>
              </a:solidFill>
              <a:latin typeface="Eras Demi ITC" panose="020B0805030504020804" pitchFamily="34" charset="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446626" y="2954849"/>
            <a:ext cx="318548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司機開啟用戶端 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上傳剩餘空間、目的地、路線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555629" y="5915905"/>
            <a:ext cx="296747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寄件</a:t>
            </a:r>
            <a:r>
              <a:rPr lang="zh-TW" altLang="en-US" dirty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人</a:t>
            </a:r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開啟用戶端 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查詢有無</a:t>
            </a:r>
            <a:r>
              <a:rPr lang="en-US" altLang="zh-TW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Carrier</a:t>
            </a:r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符合目的地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3827914" y="4965101"/>
            <a:ext cx="41549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無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5091708" y="5919436"/>
            <a:ext cx="203132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送出請求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等待空閒司機認領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1" name="文字方塊 30"/>
          <p:cNvSpPr txBox="1"/>
          <p:nvPr/>
        </p:nvSpPr>
        <p:spPr>
          <a:xfrm rot="-2400000">
            <a:off x="3666425" y="3649264"/>
            <a:ext cx="41549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TW" altLang="en-US" dirty="0" smtClean="0">
                <a:solidFill>
                  <a:schemeClr val="bg1">
                    <a:alpha val="70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有</a:t>
            </a:r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7402132" y="28818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TW" dirty="0" smtClean="0">
              <a:solidFill>
                <a:schemeClr val="bg1">
                  <a:alpha val="70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8430102" y="2822770"/>
            <a:ext cx="3501278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開始配送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寄</a:t>
            </a:r>
            <a:r>
              <a:rPr lang="en-US" altLang="zh-TW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/</a:t>
            </a:r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收件人從用戶端即時取得訊息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即</a:t>
            </a:r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時地理位置、預估剩餘時間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9007183" y="5777405"/>
            <a:ext cx="2347116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任務完成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司機得到對應收入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寄件</a:t>
            </a:r>
            <a:r>
              <a:rPr lang="zh-TW" altLang="en-US" dirty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人</a:t>
            </a:r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快速收</a:t>
            </a:r>
            <a:r>
              <a:rPr lang="en-US" altLang="zh-TW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/</a:t>
            </a:r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送到貨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5553373" y="3095061"/>
            <a:ext cx="110799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TW" altLang="en-US" dirty="0" smtClean="0">
                <a:solidFill>
                  <a:schemeClr val="bg1">
                    <a:alpha val="85000"/>
                  </a:schemeClr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配對成功</a:t>
            </a:r>
            <a:endParaRPr lang="en-US" altLang="zh-TW" dirty="0" smtClean="0">
              <a:solidFill>
                <a:schemeClr val="bg1">
                  <a:alpha val="85000"/>
                </a:schemeClr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075364" y="1445367"/>
            <a:ext cx="1904871" cy="1204291"/>
          </a:xfrm>
          <a:prstGeom prst="rect">
            <a:avLst/>
          </a:prstGeom>
          <a:blipFill dpi="0" rotWithShape="1">
            <a:blip r:embed="rId5">
              <a:alphaModFix amt="8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24"/>
          <p:cNvSpPr/>
          <p:nvPr/>
        </p:nvSpPr>
        <p:spPr>
          <a:xfrm>
            <a:off x="1360373" y="4400418"/>
            <a:ext cx="1357989" cy="1322363"/>
          </a:xfrm>
          <a:prstGeom prst="rect">
            <a:avLst/>
          </a:prstGeom>
          <a:blipFill dpi="0" rotWithShape="1">
            <a:blip r:embed="rId6">
              <a:alphaModFix amt="8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/>
          <p:cNvSpPr/>
          <p:nvPr/>
        </p:nvSpPr>
        <p:spPr>
          <a:xfrm>
            <a:off x="5480169" y="4273435"/>
            <a:ext cx="1292112" cy="1458773"/>
          </a:xfrm>
          <a:prstGeom prst="rect">
            <a:avLst/>
          </a:prstGeom>
          <a:blipFill dpi="0" rotWithShape="1">
            <a:blip r:embed="rId7">
              <a:alphaModFix amt="8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/>
          <p:cNvSpPr/>
          <p:nvPr/>
        </p:nvSpPr>
        <p:spPr>
          <a:xfrm>
            <a:off x="5384821" y="1433027"/>
            <a:ext cx="1430195" cy="1384102"/>
          </a:xfrm>
          <a:prstGeom prst="rect">
            <a:avLst/>
          </a:prstGeom>
          <a:blipFill dpi="0" rotWithShape="1">
            <a:blip r:embed="rId8">
              <a:alphaModFix amt="8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27"/>
          <p:cNvSpPr/>
          <p:nvPr/>
        </p:nvSpPr>
        <p:spPr>
          <a:xfrm>
            <a:off x="9455412" y="1408873"/>
            <a:ext cx="1450653" cy="1432409"/>
          </a:xfrm>
          <a:prstGeom prst="rect">
            <a:avLst/>
          </a:prstGeom>
          <a:blipFill dpi="0" rotWithShape="1">
            <a:blip r:embed="rId9">
              <a:alphaModFix amt="8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31"/>
          <p:cNvSpPr/>
          <p:nvPr/>
        </p:nvSpPr>
        <p:spPr>
          <a:xfrm>
            <a:off x="9298036" y="4147573"/>
            <a:ext cx="1765407" cy="1629832"/>
          </a:xfrm>
          <a:prstGeom prst="rect">
            <a:avLst/>
          </a:prstGeom>
          <a:blipFill dpi="0" rotWithShape="1">
            <a:blip r:embed="rId10">
              <a:alphaModFix amt="8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右箭號 9"/>
          <p:cNvSpPr/>
          <p:nvPr/>
        </p:nvSpPr>
        <p:spPr>
          <a:xfrm>
            <a:off x="3797104" y="2391885"/>
            <a:ext cx="593889" cy="311085"/>
          </a:xfrm>
          <a:prstGeom prst="rightArrow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向右箭號 38"/>
          <p:cNvSpPr/>
          <p:nvPr/>
        </p:nvSpPr>
        <p:spPr>
          <a:xfrm>
            <a:off x="3800682" y="5262318"/>
            <a:ext cx="593889" cy="311085"/>
          </a:xfrm>
          <a:prstGeom prst="rightArrow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向右箭號 39"/>
          <p:cNvSpPr/>
          <p:nvPr/>
        </p:nvSpPr>
        <p:spPr>
          <a:xfrm rot="-2400000">
            <a:off x="3797102" y="3835126"/>
            <a:ext cx="593889" cy="311085"/>
          </a:xfrm>
          <a:prstGeom prst="rightArrow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向右箭號 40"/>
          <p:cNvSpPr/>
          <p:nvPr/>
        </p:nvSpPr>
        <p:spPr>
          <a:xfrm rot="16200000">
            <a:off x="5847918" y="3815968"/>
            <a:ext cx="504000" cy="311085"/>
          </a:xfrm>
          <a:prstGeom prst="rightArrow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向右箭號 41"/>
          <p:cNvSpPr/>
          <p:nvPr/>
        </p:nvSpPr>
        <p:spPr>
          <a:xfrm>
            <a:off x="7891152" y="2391885"/>
            <a:ext cx="593889" cy="311085"/>
          </a:xfrm>
          <a:prstGeom prst="rightArrow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向右箭號 42"/>
          <p:cNvSpPr/>
          <p:nvPr/>
        </p:nvSpPr>
        <p:spPr>
          <a:xfrm rot="5400000" flipV="1">
            <a:off x="9928738" y="3809697"/>
            <a:ext cx="504000" cy="311085"/>
          </a:xfrm>
          <a:prstGeom prst="rightArrow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8415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62" r="7764"/>
          <a:stretch/>
        </p:blipFill>
        <p:spPr>
          <a:xfrm>
            <a:off x="4164744" y="0"/>
            <a:ext cx="3862578" cy="6858000"/>
          </a:xfrm>
          <a:prstGeom prst="rect">
            <a:avLst/>
          </a:prstGeom>
          <a:effectLst>
            <a:outerShdw blurRad="152400" sx="106000" sy="106000" algn="ctr" rotWithShape="0">
              <a:prstClr val="black">
                <a:alpha val="27000"/>
              </a:prstClr>
            </a:outerShdw>
          </a:effectLst>
        </p:spPr>
      </p:pic>
      <p:grpSp>
        <p:nvGrpSpPr>
          <p:cNvPr id="17" name="群組 16"/>
          <p:cNvGrpSpPr/>
          <p:nvPr/>
        </p:nvGrpSpPr>
        <p:grpSpPr>
          <a:xfrm>
            <a:off x="4729859" y="984692"/>
            <a:ext cx="2732216" cy="5622768"/>
            <a:chOff x="2581125" y="2820588"/>
            <a:chExt cx="12477750" cy="25678608"/>
          </a:xfrm>
        </p:grpSpPr>
        <p:pic>
          <p:nvPicPr>
            <p:cNvPr id="16" name="圖片 15"/>
            <p:cNvPicPr>
              <a:picLocks noChangeAspect="1"/>
            </p:cNvPicPr>
            <p:nvPr/>
          </p:nvPicPr>
          <p:blipFill rotWithShape="1">
            <a:blip r:embed="rId4"/>
            <a:srcRect l="22759" t="757" r="45904" b="1094"/>
            <a:stretch/>
          </p:blipFill>
          <p:spPr>
            <a:xfrm>
              <a:off x="3240000" y="5759890"/>
              <a:ext cx="11160000" cy="19800002"/>
            </a:xfrm>
            <a:prstGeom prst="rect">
              <a:avLst/>
            </a:prstGeom>
            <a:effectLst/>
          </p:spPr>
        </p:pic>
        <p:sp>
          <p:nvSpPr>
            <p:cNvPr id="13" name="矩形 12"/>
            <p:cNvSpPr/>
            <p:nvPr/>
          </p:nvSpPr>
          <p:spPr>
            <a:xfrm>
              <a:off x="3240000" y="5759892"/>
              <a:ext cx="11160000" cy="19800000"/>
            </a:xfrm>
            <a:prstGeom prst="rect">
              <a:avLst/>
            </a:prstGeom>
            <a:noFill/>
            <a:ln w="76200">
              <a:solidFill>
                <a:schemeClr val="bg1">
                  <a:lumMod val="75000"/>
                  <a:alpha val="69804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394"/>
            </a:p>
          </p:txBody>
        </p:sp>
        <p:sp>
          <p:nvSpPr>
            <p:cNvPr id="14" name="圓角矩形 13"/>
            <p:cNvSpPr/>
            <p:nvPr/>
          </p:nvSpPr>
          <p:spPr>
            <a:xfrm>
              <a:off x="2581125" y="2820588"/>
              <a:ext cx="12477750" cy="25678608"/>
            </a:xfrm>
            <a:prstGeom prst="roundRect">
              <a:avLst/>
            </a:prstGeom>
            <a:noFill/>
            <a:ln w="19050">
              <a:solidFill>
                <a:srgbClr val="D9D9D9">
                  <a:alpha val="69804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394"/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4984294" y="212666"/>
            <a:ext cx="2223347" cy="63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752" dirty="0">
                <a:solidFill>
                  <a:schemeClr val="bg1">
                    <a:alpha val="85000"/>
                  </a:schemeClr>
                </a:solidFill>
                <a:latin typeface="Eras Demi ITC" panose="020B0805030504020804" pitchFamily="34" charset="0"/>
                <a:ea typeface="Adobe Gothic Std B" panose="020B0800000000000000" pitchFamily="34" charset="-128"/>
              </a:rPr>
              <a:t>Tell us where you</a:t>
            </a:r>
          </a:p>
          <a:p>
            <a:pPr algn="ctr"/>
            <a:r>
              <a:rPr lang="en-US" altLang="zh-TW" sz="1752" dirty="0">
                <a:solidFill>
                  <a:schemeClr val="bg1">
                    <a:alpha val="85000"/>
                  </a:schemeClr>
                </a:solidFill>
                <a:latin typeface="Eras Demi ITC" panose="020B0805030504020804" pitchFamily="34" charset="0"/>
                <a:ea typeface="Adobe Gothic Std B" panose="020B0800000000000000" pitchFamily="34" charset="-128"/>
              </a:rPr>
              <a:t>w</a:t>
            </a:r>
            <a:r>
              <a:rPr lang="en-US" altLang="zh-TW" sz="1752" dirty="0">
                <a:solidFill>
                  <a:schemeClr val="bg1">
                    <a:alpha val="85000"/>
                  </a:schemeClr>
                </a:solidFill>
                <a:latin typeface="Eras Demi ITC" panose="020B0805030504020804" pitchFamily="34" charset="0"/>
                <a:ea typeface="Adobe Gothic Std B" panose="020B0800000000000000" pitchFamily="34" charset="-128"/>
              </a:rPr>
              <a:t>ant to deliver to </a:t>
            </a:r>
            <a:endParaRPr lang="zh-TW" altLang="en-US" sz="1752" dirty="0">
              <a:solidFill>
                <a:schemeClr val="bg1">
                  <a:alpha val="8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0" name="橢圓 19"/>
          <p:cNvSpPr/>
          <p:nvPr/>
        </p:nvSpPr>
        <p:spPr>
          <a:xfrm>
            <a:off x="4921231" y="1667462"/>
            <a:ext cx="63062" cy="63062"/>
          </a:xfrm>
          <a:prstGeom prst="ellipse">
            <a:avLst/>
          </a:prstGeom>
          <a:solidFill>
            <a:srgbClr val="1C1C1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sp>
        <p:nvSpPr>
          <p:cNvPr id="26" name="橢圓 25"/>
          <p:cNvSpPr/>
          <p:nvPr/>
        </p:nvSpPr>
        <p:spPr>
          <a:xfrm>
            <a:off x="4999862" y="1667462"/>
            <a:ext cx="63062" cy="63062"/>
          </a:xfrm>
          <a:prstGeom prst="ellipse">
            <a:avLst/>
          </a:prstGeom>
          <a:solidFill>
            <a:srgbClr val="1C1C1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sp>
        <p:nvSpPr>
          <p:cNvPr id="27" name="橢圓 26"/>
          <p:cNvSpPr/>
          <p:nvPr/>
        </p:nvSpPr>
        <p:spPr>
          <a:xfrm>
            <a:off x="5078493" y="1667462"/>
            <a:ext cx="63062" cy="63062"/>
          </a:xfrm>
          <a:prstGeom prst="ellipse">
            <a:avLst/>
          </a:prstGeom>
          <a:solidFill>
            <a:srgbClr val="1C1C1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sp>
        <p:nvSpPr>
          <p:cNvPr id="28" name="橢圓 27"/>
          <p:cNvSpPr/>
          <p:nvPr/>
        </p:nvSpPr>
        <p:spPr>
          <a:xfrm>
            <a:off x="5157124" y="1667462"/>
            <a:ext cx="63062" cy="63062"/>
          </a:xfrm>
          <a:prstGeom prst="ellipse">
            <a:avLst/>
          </a:prstGeom>
          <a:solidFill>
            <a:srgbClr val="1C1C1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sp>
        <p:nvSpPr>
          <p:cNvPr id="29" name="橢圓 28"/>
          <p:cNvSpPr/>
          <p:nvPr/>
        </p:nvSpPr>
        <p:spPr>
          <a:xfrm>
            <a:off x="5236273" y="1667462"/>
            <a:ext cx="63062" cy="63062"/>
          </a:xfrm>
          <a:prstGeom prst="ellipse">
            <a:avLst/>
          </a:prstGeom>
          <a:solidFill>
            <a:srgbClr val="1C1C1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sp>
        <p:nvSpPr>
          <p:cNvPr id="30" name="文字方塊 29"/>
          <p:cNvSpPr txBox="1"/>
          <p:nvPr/>
        </p:nvSpPr>
        <p:spPr>
          <a:xfrm>
            <a:off x="5315421" y="1514058"/>
            <a:ext cx="168464" cy="3752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613" dirty="0">
                <a:solidFill>
                  <a:srgbClr val="1C1C1C">
                    <a:alpha val="90000"/>
                  </a:srgb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LTE</a:t>
            </a:r>
            <a:endParaRPr lang="zh-TW" altLang="en-US" sz="613" dirty="0">
              <a:solidFill>
                <a:srgbClr val="1C1C1C">
                  <a:alpha val="90000"/>
                </a:srgbClr>
              </a:solidFill>
              <a:latin typeface="Adobe Gothic Std B" panose="020B0800000000000000" pitchFamily="34" charset="-128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5904708" y="1561219"/>
            <a:ext cx="382518" cy="2809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613" dirty="0">
                <a:solidFill>
                  <a:srgbClr val="1C1C1C">
                    <a:alpha val="90000"/>
                  </a:srgb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4:87 PM</a:t>
            </a:r>
            <a:endParaRPr lang="zh-TW" altLang="en-US" sz="613" dirty="0">
              <a:solidFill>
                <a:srgbClr val="1C1C1C">
                  <a:alpha val="90000"/>
                </a:srgbClr>
              </a:solidFill>
              <a:latin typeface="Adobe Gothic Std B" panose="020B0800000000000000" pitchFamily="34" charset="-128"/>
            </a:endParaRPr>
          </a:p>
        </p:txBody>
      </p:sp>
      <p:sp>
        <p:nvSpPr>
          <p:cNvPr id="33" name="圓角矩形 32"/>
          <p:cNvSpPr/>
          <p:nvPr/>
        </p:nvSpPr>
        <p:spPr>
          <a:xfrm>
            <a:off x="7102715" y="1667462"/>
            <a:ext cx="171620" cy="63062"/>
          </a:xfrm>
          <a:prstGeom prst="roundRect">
            <a:avLst/>
          </a:prstGeom>
          <a:solidFill>
            <a:srgbClr val="1C1C1C">
              <a:alpha val="89804"/>
            </a:srgbClr>
          </a:solidFill>
          <a:ln w="28575">
            <a:solidFill>
              <a:srgbClr val="1C1C1C">
                <a:alpha val="8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sp>
        <p:nvSpPr>
          <p:cNvPr id="34" name="圓角矩形 33"/>
          <p:cNvSpPr/>
          <p:nvPr/>
        </p:nvSpPr>
        <p:spPr>
          <a:xfrm>
            <a:off x="7106544" y="1671403"/>
            <a:ext cx="163962" cy="55180"/>
          </a:xfrm>
          <a:prstGeom prst="roundRect">
            <a:avLst/>
          </a:prstGeom>
          <a:noFill/>
          <a:ln w="12700">
            <a:solidFill>
              <a:schemeClr val="bg1">
                <a:alpha val="89804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sp>
        <p:nvSpPr>
          <p:cNvPr id="35" name="流程圖: 延遲 34"/>
          <p:cNvSpPr/>
          <p:nvPr/>
        </p:nvSpPr>
        <p:spPr>
          <a:xfrm>
            <a:off x="7278164" y="1688217"/>
            <a:ext cx="7883" cy="21552"/>
          </a:xfrm>
          <a:prstGeom prst="flowChartDelay">
            <a:avLst/>
          </a:prstGeom>
          <a:solidFill>
            <a:srgbClr val="1C1C1C">
              <a:alpha val="89804"/>
            </a:srgbClr>
          </a:solidFill>
          <a:ln>
            <a:solidFill>
              <a:srgbClr val="1C1C1C">
                <a:alpha val="8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sp>
        <p:nvSpPr>
          <p:cNvPr id="38" name="等腰三角形 37"/>
          <p:cNvSpPr/>
          <p:nvPr/>
        </p:nvSpPr>
        <p:spPr>
          <a:xfrm rot="2700000">
            <a:off x="6982708" y="1654402"/>
            <a:ext cx="63062" cy="63062"/>
          </a:xfrm>
          <a:prstGeom prst="triangle">
            <a:avLst/>
          </a:prstGeom>
          <a:solidFill>
            <a:srgbClr val="1C1C1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sp>
        <p:nvSpPr>
          <p:cNvPr id="39" name="等腰三角形 38"/>
          <p:cNvSpPr/>
          <p:nvPr/>
        </p:nvSpPr>
        <p:spPr>
          <a:xfrm rot="2700000">
            <a:off x="6967936" y="1690062"/>
            <a:ext cx="63062" cy="21284"/>
          </a:xfrm>
          <a:prstGeom prst="triangl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pic>
        <p:nvPicPr>
          <p:cNvPr id="41" name="圖片 4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09420">
            <a:off x="6301408" y="3002637"/>
            <a:ext cx="251911" cy="135254"/>
          </a:xfrm>
          <a:prstGeom prst="rect">
            <a:avLst/>
          </a:prstGeom>
        </p:spPr>
      </p:pic>
      <p:pic>
        <p:nvPicPr>
          <p:cNvPr id="42" name="圖片 4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54639">
            <a:off x="6441545" y="3480373"/>
            <a:ext cx="251911" cy="135254"/>
          </a:xfrm>
          <a:prstGeom prst="rect">
            <a:avLst/>
          </a:prstGeom>
        </p:spPr>
      </p:pic>
      <p:pic>
        <p:nvPicPr>
          <p:cNvPr id="43" name="圖片 4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2664">
            <a:off x="6301408" y="4088517"/>
            <a:ext cx="251911" cy="135254"/>
          </a:xfrm>
          <a:prstGeom prst="rect">
            <a:avLst/>
          </a:prstGeom>
        </p:spPr>
      </p:pic>
      <p:pic>
        <p:nvPicPr>
          <p:cNvPr id="44" name="圖片 4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88655" y="3569936"/>
            <a:ext cx="251911" cy="135254"/>
          </a:xfrm>
          <a:prstGeom prst="rect">
            <a:avLst/>
          </a:prstGeom>
        </p:spPr>
      </p:pic>
      <p:pic>
        <p:nvPicPr>
          <p:cNvPr id="45" name="圖片 4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32875" y="2643648"/>
            <a:ext cx="251911" cy="135254"/>
          </a:xfrm>
          <a:prstGeom prst="rect">
            <a:avLst/>
          </a:prstGeom>
        </p:spPr>
      </p:pic>
      <p:pic>
        <p:nvPicPr>
          <p:cNvPr id="46" name="圖片 4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1416">
            <a:off x="5521172" y="2334972"/>
            <a:ext cx="251911" cy="135254"/>
          </a:xfrm>
          <a:prstGeom prst="rect">
            <a:avLst/>
          </a:prstGeom>
        </p:spPr>
      </p:pic>
      <p:pic>
        <p:nvPicPr>
          <p:cNvPr id="47" name="圖片 4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955269">
            <a:off x="5740437" y="5133644"/>
            <a:ext cx="251911" cy="135254"/>
          </a:xfrm>
          <a:prstGeom prst="rect">
            <a:avLst/>
          </a:prstGeom>
        </p:spPr>
      </p:pic>
      <p:pic>
        <p:nvPicPr>
          <p:cNvPr id="48" name="圖片 4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8760">
            <a:off x="4905438" y="4719555"/>
            <a:ext cx="251911" cy="135254"/>
          </a:xfrm>
          <a:prstGeom prst="rect">
            <a:avLst/>
          </a:prstGeom>
        </p:spPr>
      </p:pic>
      <p:sp>
        <p:nvSpPr>
          <p:cNvPr id="49" name="橢圓 48"/>
          <p:cNvSpPr/>
          <p:nvPr/>
        </p:nvSpPr>
        <p:spPr>
          <a:xfrm>
            <a:off x="5068468" y="3556238"/>
            <a:ext cx="1891875" cy="1891875"/>
          </a:xfrm>
          <a:prstGeom prst="ellipse">
            <a:avLst/>
          </a:prstGeom>
          <a:solidFill>
            <a:srgbClr val="4790EE">
              <a:alpha val="20000"/>
            </a:srgbClr>
          </a:solidFill>
          <a:ln w="57150">
            <a:solidFill>
              <a:srgbClr val="4387F3">
                <a:alpha val="74902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grpSp>
        <p:nvGrpSpPr>
          <p:cNvPr id="54" name="群組 53"/>
          <p:cNvGrpSpPr/>
          <p:nvPr/>
        </p:nvGrpSpPr>
        <p:grpSpPr>
          <a:xfrm>
            <a:off x="4562247" y="2067967"/>
            <a:ext cx="3083010" cy="439483"/>
            <a:chOff x="1815655" y="9139394"/>
            <a:chExt cx="14079791" cy="2007075"/>
          </a:xfrm>
        </p:grpSpPr>
        <p:sp>
          <p:nvSpPr>
            <p:cNvPr id="52" name="圓角矩形 51"/>
            <p:cNvSpPr/>
            <p:nvPr/>
          </p:nvSpPr>
          <p:spPr>
            <a:xfrm>
              <a:off x="1815655" y="9139394"/>
              <a:ext cx="14079791" cy="2007075"/>
            </a:xfrm>
            <a:prstGeom prst="roundRect">
              <a:avLst/>
            </a:prstGeom>
            <a:solidFill>
              <a:srgbClr val="FFFFFF">
                <a:alpha val="94902"/>
              </a:srgbClr>
            </a:solidFill>
            <a:ln>
              <a:noFill/>
            </a:ln>
            <a:effectLst>
              <a:outerShdw blurRad="279400" dist="177800" dir="2940000" sx="110000" sy="110000" algn="tl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577" dirty="0">
                  <a:solidFill>
                    <a:srgbClr val="3F3F3F"/>
                  </a:solidFill>
                  <a:latin typeface="Segoe UI Semibold" panose="020B0702040204020203" pitchFamily="34" charset="0"/>
                  <a:ea typeface="Adobe Gothic Std B" panose="020B0800000000000000" pitchFamily="34" charset="-128"/>
                  <a:cs typeface="Segoe UI Semibold" panose="020B0702040204020203" pitchFamily="34" charset="0"/>
                </a:rPr>
                <a:t>        Where to?</a:t>
              </a:r>
              <a:endParaRPr lang="zh-TW" altLang="en-US" sz="1577" dirty="0">
                <a:solidFill>
                  <a:srgbClr val="3F3F3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pic>
          <p:nvPicPr>
            <p:cNvPr id="53" name="圖片 5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6629" y="9609718"/>
              <a:ext cx="940918" cy="1218826"/>
            </a:xfrm>
            <a:prstGeom prst="rect">
              <a:avLst/>
            </a:prstGeom>
          </p:spPr>
        </p:pic>
      </p:grpSp>
      <p:sp>
        <p:nvSpPr>
          <p:cNvPr id="56" name="流程圖: 結束點 55"/>
          <p:cNvSpPr/>
          <p:nvPr/>
        </p:nvSpPr>
        <p:spPr>
          <a:xfrm>
            <a:off x="4984225" y="1864785"/>
            <a:ext cx="141891" cy="15766"/>
          </a:xfrm>
          <a:prstGeom prst="flowChartTerminator">
            <a:avLst/>
          </a:prstGeom>
          <a:solidFill>
            <a:srgbClr val="1C1C1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sp>
        <p:nvSpPr>
          <p:cNvPr id="60" name="流程圖: 結束點 59"/>
          <p:cNvSpPr/>
          <p:nvPr/>
        </p:nvSpPr>
        <p:spPr>
          <a:xfrm>
            <a:off x="4984225" y="1889461"/>
            <a:ext cx="141891" cy="15766"/>
          </a:xfrm>
          <a:prstGeom prst="flowChartTerminator">
            <a:avLst/>
          </a:prstGeom>
          <a:solidFill>
            <a:srgbClr val="1C1C1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sp>
        <p:nvSpPr>
          <p:cNvPr id="61" name="流程圖: 結束點 60"/>
          <p:cNvSpPr/>
          <p:nvPr/>
        </p:nvSpPr>
        <p:spPr>
          <a:xfrm>
            <a:off x="4984225" y="1914874"/>
            <a:ext cx="141891" cy="15766"/>
          </a:xfrm>
          <a:prstGeom prst="flowChartTerminator">
            <a:avLst/>
          </a:prstGeom>
          <a:solidFill>
            <a:srgbClr val="1C1C1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grpSp>
        <p:nvGrpSpPr>
          <p:cNvPr id="64" name="群組 63"/>
          <p:cNvGrpSpPr/>
          <p:nvPr/>
        </p:nvGrpSpPr>
        <p:grpSpPr>
          <a:xfrm>
            <a:off x="4992373" y="5321460"/>
            <a:ext cx="2207187" cy="281416"/>
            <a:chOff x="-10304181" y="15453943"/>
            <a:chExt cx="10080000" cy="1285200"/>
          </a:xfrm>
        </p:grpSpPr>
        <p:sp>
          <p:nvSpPr>
            <p:cNvPr id="62" name="圓角矩形 61"/>
            <p:cNvSpPr/>
            <p:nvPr/>
          </p:nvSpPr>
          <p:spPr>
            <a:xfrm>
              <a:off x="-10304181" y="15453943"/>
              <a:ext cx="10080000" cy="1285200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>
              <a:noFill/>
            </a:ln>
            <a:effectLst>
              <a:outerShdw blurRad="469900" sx="106000" sy="106000" algn="ctr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920" dirty="0">
                  <a:solidFill>
                    <a:srgbClr val="3F3F3F"/>
                  </a:solidFill>
                  <a:latin typeface="Segoe UI Semibold" panose="020B0702040204020203" pitchFamily="34" charset="0"/>
                  <a:ea typeface="Adobe Gothic Std B" panose="020B0800000000000000" pitchFamily="34" charset="-128"/>
                  <a:cs typeface="Segoe UI Semibold" panose="020B0702040204020203" pitchFamily="34" charset="0"/>
                </a:rPr>
                <a:t>Two Carriers around</a:t>
              </a:r>
              <a:endParaRPr lang="zh-TW" altLang="en-US" sz="920" dirty="0"/>
            </a:p>
          </p:txBody>
        </p:sp>
        <p:pic>
          <p:nvPicPr>
            <p:cNvPr id="63" name="圖片 6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806739" y="15718346"/>
              <a:ext cx="593128" cy="834034"/>
            </a:xfrm>
            <a:prstGeom prst="rect">
              <a:avLst/>
            </a:prstGeom>
          </p:spPr>
        </p:pic>
      </p:grpSp>
      <p:sp>
        <p:nvSpPr>
          <p:cNvPr id="65" name="圓角矩形 64"/>
          <p:cNvSpPr/>
          <p:nvPr/>
        </p:nvSpPr>
        <p:spPr>
          <a:xfrm>
            <a:off x="4992373" y="5638899"/>
            <a:ext cx="2207187" cy="281416"/>
          </a:xfrm>
          <a:prstGeom prst="roundRect">
            <a:avLst/>
          </a:prstGeom>
          <a:solidFill>
            <a:srgbClr val="6328D8">
              <a:alpha val="89804"/>
            </a:srgbClr>
          </a:solidFill>
          <a:ln>
            <a:noFill/>
          </a:ln>
          <a:effectLst>
            <a:outerShdw blurRad="469900" sx="106000" sy="106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920" dirty="0">
                <a:solidFill>
                  <a:schemeClr val="bg1">
                    <a:lumMod val="95000"/>
                  </a:schemeClr>
                </a:solidFill>
                <a:latin typeface="Segoe UI Semibold" panose="020B0702040204020203" pitchFamily="34" charset="0"/>
                <a:ea typeface="Adobe Gothic Std B" panose="020B0800000000000000" pitchFamily="34" charset="-128"/>
                <a:cs typeface="Segoe UI Semibold" panose="020B0702040204020203" pitchFamily="34" charset="0"/>
              </a:rPr>
              <a:t>Set pickup</a:t>
            </a:r>
            <a:endParaRPr lang="zh-TW" altLang="en-US" sz="92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0" name="圓角化同側角落矩形 69"/>
          <p:cNvSpPr/>
          <p:nvPr/>
        </p:nvSpPr>
        <p:spPr>
          <a:xfrm>
            <a:off x="4992073" y="4733642"/>
            <a:ext cx="945937" cy="275898"/>
          </a:xfrm>
          <a:prstGeom prst="round2SameRect">
            <a:avLst/>
          </a:prstGeom>
          <a:solidFill>
            <a:srgbClr val="FFFFFF">
              <a:alpha val="89804"/>
            </a:srgbClr>
          </a:solidFill>
          <a:ln>
            <a:noFill/>
          </a:ln>
          <a:effectLst>
            <a:outerShdw blurRad="469900" dist="38100" dir="16200000" sx="106000" sy="106000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394" dirty="0">
                <a:solidFill>
                  <a:srgbClr val="3F3F3F"/>
                </a:solidFill>
              </a:rPr>
              <a:t>              </a:t>
            </a:r>
            <a:endParaRPr lang="zh-TW" altLang="en-US" sz="876" dirty="0">
              <a:solidFill>
                <a:srgbClr val="3F3F3F"/>
              </a:solidFill>
            </a:endParaRPr>
          </a:p>
        </p:txBody>
      </p:sp>
      <p:sp>
        <p:nvSpPr>
          <p:cNvPr id="71" name="圓角化同側角落矩形 70"/>
          <p:cNvSpPr/>
          <p:nvPr/>
        </p:nvSpPr>
        <p:spPr>
          <a:xfrm flipV="1">
            <a:off x="4992073" y="5009540"/>
            <a:ext cx="945937" cy="275898"/>
          </a:xfrm>
          <a:prstGeom prst="round2SameRect">
            <a:avLst/>
          </a:prstGeom>
          <a:solidFill>
            <a:srgbClr val="E3D8F8">
              <a:alpha val="89804"/>
            </a:srgbClr>
          </a:solidFill>
          <a:ln>
            <a:noFill/>
          </a:ln>
          <a:effectLst>
            <a:outerShdw blurRad="469900" dist="38100" dir="5400000" sx="106000" sy="106000" algn="t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  <p:pic>
        <p:nvPicPr>
          <p:cNvPr id="72" name="圖片 7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791" y="4847276"/>
            <a:ext cx="235643" cy="71407"/>
          </a:xfrm>
          <a:prstGeom prst="rect">
            <a:avLst/>
          </a:prstGeom>
        </p:spPr>
      </p:pic>
      <p:pic>
        <p:nvPicPr>
          <p:cNvPr id="73" name="圖片 7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596" y="5121457"/>
            <a:ext cx="236064" cy="75906"/>
          </a:xfrm>
          <a:prstGeom prst="rect">
            <a:avLst/>
          </a:prstGeom>
        </p:spPr>
      </p:pic>
      <p:sp>
        <p:nvSpPr>
          <p:cNvPr id="74" name="文字方塊 73"/>
          <p:cNvSpPr txBox="1"/>
          <p:nvPr/>
        </p:nvSpPr>
        <p:spPr>
          <a:xfrm>
            <a:off x="5418504" y="4692935"/>
            <a:ext cx="336689" cy="3618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876" dirty="0">
                <a:solidFill>
                  <a:srgbClr val="3F3F3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Kurt</a:t>
            </a:r>
            <a:endParaRPr lang="zh-TW" altLang="en-US" sz="876" dirty="0">
              <a:solidFill>
                <a:srgbClr val="3F3F3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75" name="文字方塊 74"/>
          <p:cNvSpPr txBox="1"/>
          <p:nvPr/>
        </p:nvSpPr>
        <p:spPr>
          <a:xfrm>
            <a:off x="5693257" y="4589559"/>
            <a:ext cx="218689" cy="5640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38" dirty="0">
                <a:solidFill>
                  <a:srgbClr val="3F3F3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44L </a:t>
            </a:r>
          </a:p>
          <a:p>
            <a:pPr algn="ctr"/>
            <a:r>
              <a:rPr lang="en-US" altLang="zh-TW" sz="438" dirty="0">
                <a:solidFill>
                  <a:srgbClr val="3F3F3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left</a:t>
            </a:r>
            <a:endParaRPr lang="zh-TW" altLang="en-US" sz="438" dirty="0">
              <a:solidFill>
                <a:srgbClr val="3F3F3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76" name="文字方塊 75"/>
          <p:cNvSpPr txBox="1"/>
          <p:nvPr/>
        </p:nvSpPr>
        <p:spPr>
          <a:xfrm>
            <a:off x="5418504" y="4968834"/>
            <a:ext cx="336689" cy="3618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876" dirty="0">
                <a:solidFill>
                  <a:srgbClr val="3F3F3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Ryan</a:t>
            </a:r>
            <a:endParaRPr lang="zh-TW" altLang="en-US" sz="876" dirty="0">
              <a:solidFill>
                <a:srgbClr val="3F3F3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77" name="文字方塊 76"/>
          <p:cNvSpPr txBox="1"/>
          <p:nvPr/>
        </p:nvSpPr>
        <p:spPr>
          <a:xfrm>
            <a:off x="5693257" y="4865457"/>
            <a:ext cx="218689" cy="5640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38" dirty="0">
                <a:solidFill>
                  <a:srgbClr val="3F3F3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18L </a:t>
            </a:r>
          </a:p>
          <a:p>
            <a:pPr algn="ctr"/>
            <a:r>
              <a:rPr lang="en-US" altLang="zh-TW" sz="438" dirty="0">
                <a:solidFill>
                  <a:srgbClr val="3F3F3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left</a:t>
            </a:r>
            <a:endParaRPr lang="zh-TW" altLang="en-US" sz="438" dirty="0">
              <a:solidFill>
                <a:srgbClr val="3F3F3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81" name="圖片 8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625" y="4808982"/>
            <a:ext cx="65256" cy="64901"/>
          </a:xfrm>
          <a:prstGeom prst="rect">
            <a:avLst/>
          </a:prstGeom>
        </p:spPr>
      </p:pic>
      <p:pic>
        <p:nvPicPr>
          <p:cNvPr id="82" name="圖片 8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625" y="5073119"/>
            <a:ext cx="65256" cy="64901"/>
          </a:xfrm>
          <a:prstGeom prst="rect">
            <a:avLst/>
          </a:prstGeom>
        </p:spPr>
      </p:pic>
      <p:sp>
        <p:nvSpPr>
          <p:cNvPr id="83" name="文字方塊 82"/>
          <p:cNvSpPr txBox="1"/>
          <p:nvPr/>
        </p:nvSpPr>
        <p:spPr>
          <a:xfrm>
            <a:off x="5304035" y="4760327"/>
            <a:ext cx="145030" cy="2945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38" dirty="0">
                <a:solidFill>
                  <a:srgbClr val="3F3F3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4.9</a:t>
            </a:r>
            <a:endParaRPr lang="zh-TW" altLang="en-US" sz="438" dirty="0">
              <a:solidFill>
                <a:srgbClr val="3F3F3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84" name="文字方塊 83"/>
          <p:cNvSpPr txBox="1"/>
          <p:nvPr/>
        </p:nvSpPr>
        <p:spPr>
          <a:xfrm>
            <a:off x="5304035" y="5024098"/>
            <a:ext cx="145030" cy="2945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438" dirty="0">
                <a:solidFill>
                  <a:srgbClr val="3F3F3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4.5</a:t>
            </a:r>
            <a:endParaRPr lang="zh-TW" altLang="en-US" sz="438" dirty="0">
              <a:solidFill>
                <a:srgbClr val="3F3F3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87" name="文字方塊 86"/>
          <p:cNvSpPr txBox="1"/>
          <p:nvPr/>
        </p:nvSpPr>
        <p:spPr>
          <a:xfrm>
            <a:off x="4164678" y="1765769"/>
            <a:ext cx="3862512" cy="335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577" dirty="0" err="1">
                <a:solidFill>
                  <a:srgbClr val="0070C0">
                    <a:alpha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Demi ITC" panose="020B0805030504020804" pitchFamily="34" charset="0"/>
              </a:rPr>
              <a:t>carry</a:t>
            </a:r>
            <a:r>
              <a:rPr lang="en-US" altLang="zh-TW" sz="1577" dirty="0" err="1">
                <a:solidFill>
                  <a:srgbClr val="00B0F0">
                    <a:alpha val="9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Demi ITC" panose="020B0805030504020804" pitchFamily="34" charset="0"/>
              </a:rPr>
              <a:t>ME</a:t>
            </a:r>
            <a:endParaRPr lang="zh-TW" altLang="en-US" sz="1577" dirty="0">
              <a:solidFill>
                <a:srgbClr val="00B0F0">
                  <a:alpha val="9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Demi ITC" panose="020B0805030504020804" pitchFamily="34" charset="0"/>
            </a:endParaRPr>
          </a:p>
        </p:txBody>
      </p:sp>
      <p:sp>
        <p:nvSpPr>
          <p:cNvPr id="2" name="橢圓 1"/>
          <p:cNvSpPr/>
          <p:nvPr/>
        </p:nvSpPr>
        <p:spPr>
          <a:xfrm>
            <a:off x="5879157" y="6065353"/>
            <a:ext cx="433555" cy="433555"/>
          </a:xfrm>
          <a:prstGeom prst="ellipse">
            <a:avLst/>
          </a:prstGeom>
          <a:noFill/>
          <a:ln>
            <a:solidFill>
              <a:srgbClr val="D9D9D9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94"/>
          </a:p>
        </p:txBody>
      </p:sp>
    </p:spTree>
    <p:extLst>
      <p:ext uri="{BB962C8B-B14F-4D97-AF65-F5344CB8AC3E}">
        <p14:creationId xmlns:p14="http://schemas.microsoft.com/office/powerpoint/2010/main" val="43472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1794</TotalTime>
  <Words>210</Words>
  <Application>Microsoft Office PowerPoint</Application>
  <PresentationFormat>寬螢幕</PresentationFormat>
  <Paragraphs>61</Paragraphs>
  <Slides>4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6" baseType="lpstr">
      <vt:lpstr>Adobe Gothic Std B</vt:lpstr>
      <vt:lpstr>Adobe 繁黑體 Std B</vt:lpstr>
      <vt:lpstr>微軟正黑體 Light</vt:lpstr>
      <vt:lpstr>新細明體</vt:lpstr>
      <vt:lpstr>Arial</vt:lpstr>
      <vt:lpstr>Calibri</vt:lpstr>
      <vt:lpstr>Calibri Light</vt:lpstr>
      <vt:lpstr>Eras Demi ITC</vt:lpstr>
      <vt:lpstr>Eras Light ITC</vt:lpstr>
      <vt:lpstr>Eras Medium ITC</vt:lpstr>
      <vt:lpstr>Segoe UI Semibold</vt:lpstr>
      <vt:lpstr>Office 佈景主題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I-Fan Wang</dc:creator>
  <cp:lastModifiedBy>I-Fan Wang</cp:lastModifiedBy>
  <cp:revision>37</cp:revision>
  <dcterms:created xsi:type="dcterms:W3CDTF">2017-04-10T14:43:33Z</dcterms:created>
  <dcterms:modified xsi:type="dcterms:W3CDTF">2017-04-12T15:17:03Z</dcterms:modified>
</cp:coreProperties>
</file>

<file path=docProps/thumbnail.jpeg>
</file>